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8" r:id="rId2"/>
    <p:sldId id="698" r:id="rId3"/>
    <p:sldId id="702" r:id="rId4"/>
    <p:sldId id="700" r:id="rId5"/>
    <p:sldId id="703" r:id="rId6"/>
    <p:sldId id="699" r:id="rId7"/>
    <p:sldId id="704" r:id="rId8"/>
    <p:sldId id="705" r:id="rId9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essa Cook" initials="V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6600"/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9" autoAdjust="0"/>
    <p:restoredTop sz="73712" autoAdjust="0"/>
  </p:normalViewPr>
  <p:slideViewPr>
    <p:cSldViewPr showGuides="1">
      <p:cViewPr>
        <p:scale>
          <a:sx n="70" d="100"/>
          <a:sy n="70" d="100"/>
        </p:scale>
        <p:origin x="-2814" y="-1140"/>
      </p:cViewPr>
      <p:guideLst>
        <p:guide orient="horz" pos="663"/>
        <p:guide orient="horz" pos="4156"/>
        <p:guide orient="horz" pos="572"/>
        <p:guide pos="431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84"/>
    </p:cViewPr>
  </p:sorterViewPr>
  <p:notesViewPr>
    <p:cSldViewPr showGuides="1">
      <p:cViewPr varScale="1">
        <p:scale>
          <a:sx n="79" d="100"/>
          <a:sy n="79" d="100"/>
        </p:scale>
        <p:origin x="-240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7B4FFF4-F46D-48CA-BF0C-AFDBE36E35E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3625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4421"/>
            <a:ext cx="4984962" cy="44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470"/>
            <a:ext cx="2945659" cy="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A0A9C66-08A0-4FA5-963B-30DAD4A2D07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8061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15778B-EEBD-41C1-A364-A249C21E3D9B}" type="slidenum">
              <a:rPr lang="de-DE" altLang="de-DE" smtClean="0"/>
              <a:pPr eaLnBrk="1" hangingPunct="1">
                <a:spcBef>
                  <a:spcPct val="0"/>
                </a:spcBef>
              </a:pPr>
              <a:t>1</a:t>
            </a:fld>
            <a:endParaRPr lang="de-DE" altLang="de-DE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8382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057400" y="4038600"/>
            <a:ext cx="2057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dirty="0" smtClean="0"/>
          </a:p>
        </p:txBody>
      </p:sp>
      <p:pic>
        <p:nvPicPr>
          <p:cNvPr id="6" name="Picture 33" descr="oekologo-6cm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514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6" descr="balken-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53988"/>
            <a:ext cx="106362" cy="647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8135937" cy="2303462"/>
          </a:xfrm>
        </p:spPr>
        <p:txBody>
          <a:bodyPr anchor="t"/>
          <a:lstStyle>
            <a:lvl1pPr algn="ctr">
              <a:defRPr sz="2800"/>
            </a:lvl1pPr>
          </a:lstStyle>
          <a:p>
            <a:pPr lvl="0"/>
            <a:r>
              <a:rPr lang="de-DE" noProof="0" smtClean="0"/>
              <a:t>Mastertitelformat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429000"/>
            <a:ext cx="8135937" cy="3168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797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1B05C-9ADB-48A4-AFF6-9C1D25ECD8C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431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6563" y="0"/>
            <a:ext cx="2033587" cy="65976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4213" y="0"/>
            <a:ext cx="5949950" cy="65976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3515F-DC79-44DA-B05B-586051C3AD3D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885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BFC0-4F1F-4BD4-8063-CF2D1B543EBE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730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5791D-F5B1-4EF7-A744-21009BD9496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18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3990975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27588" y="1125538"/>
            <a:ext cx="3992562" cy="547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96F2D-E10C-49F8-AB8D-B08EABD8E1D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519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EAA3-419B-4273-BC66-6943FA2A48B4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085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AB37D-43BC-48B4-B816-73FBEEAE9F60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88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7636C-0027-44BF-9802-CC7C621A939C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472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1272D-69F8-4446-8EE8-791D6128105F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CA176-BC59-472B-B4BC-DBA1A8A28C9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034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0"/>
            <a:ext cx="575945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 b="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900" b="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b="0"/>
            </a:lvl1pPr>
          </a:lstStyle>
          <a:p>
            <a:pPr>
              <a:defRPr/>
            </a:pPr>
            <a:fld id="{5350D095-2FB9-4088-A7A3-7C47B7D9EB63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8382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dirty="0"/>
          </a:p>
        </p:txBody>
      </p:sp>
      <p:pic>
        <p:nvPicPr>
          <p:cNvPr id="1031" name="Picture 16" descr="oekologo-6cm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514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135937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pic>
        <p:nvPicPr>
          <p:cNvPr id="1033" name="Picture 27" descr="balken-1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53988"/>
            <a:ext cx="106362" cy="647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8135937" cy="2591494"/>
          </a:xfrm>
          <a:noFill/>
        </p:spPr>
        <p:txBody>
          <a:bodyPr/>
          <a:lstStyle/>
          <a:p>
            <a:pPr algn="l" eaLnBrk="1" hangingPunct="1"/>
            <a:r>
              <a:rPr lang="en-US" altLang="de-DE" dirty="0" smtClean="0">
                <a:solidFill>
                  <a:srgbClr val="FF0000"/>
                </a:solidFill>
              </a:rPr>
              <a:t>Implementing </a:t>
            </a:r>
            <a:r>
              <a:rPr lang="en-US" altLang="de-DE" dirty="0">
                <a:solidFill>
                  <a:srgbClr val="FF0000"/>
                </a:solidFill>
              </a:rPr>
              <a:t>the Paris Agreement: </a:t>
            </a:r>
            <a:r>
              <a:rPr lang="en-US" altLang="de-DE" dirty="0" smtClean="0">
                <a:solidFill>
                  <a:srgbClr val="FF0000"/>
                </a:solidFill>
              </a:rPr>
              <a:t/>
            </a:r>
            <a:br>
              <a:rPr lang="en-US" altLang="de-DE" dirty="0" smtClean="0">
                <a:solidFill>
                  <a:srgbClr val="FF0000"/>
                </a:solidFill>
              </a:rPr>
            </a:br>
            <a:r>
              <a:rPr lang="en-US" altLang="de-DE" dirty="0" smtClean="0">
                <a:solidFill>
                  <a:srgbClr val="FF0000"/>
                </a:solidFill>
              </a:rPr>
              <a:t>The </a:t>
            </a:r>
            <a:r>
              <a:rPr lang="en-US" altLang="de-DE" dirty="0">
                <a:solidFill>
                  <a:srgbClr val="FF0000"/>
                </a:solidFill>
              </a:rPr>
              <a:t>transition towards a low-carbon economy.</a:t>
            </a:r>
            <a:br>
              <a:rPr lang="en-US" altLang="de-DE" dirty="0">
                <a:solidFill>
                  <a:srgbClr val="FF0000"/>
                </a:solidFill>
              </a:rPr>
            </a:br>
            <a:r>
              <a:rPr lang="en-US" altLang="de-DE" dirty="0">
                <a:solidFill>
                  <a:srgbClr val="FF0000"/>
                </a:solidFill>
              </a:rPr>
              <a:t>Strategies, implications and an effective </a:t>
            </a:r>
            <a:r>
              <a:rPr lang="en-US" altLang="de-DE" dirty="0" smtClean="0">
                <a:solidFill>
                  <a:srgbClr val="FF0000"/>
                </a:solidFill>
              </a:rPr>
              <a:t/>
            </a:r>
            <a:br>
              <a:rPr lang="en-US" altLang="de-DE" dirty="0" smtClean="0">
                <a:solidFill>
                  <a:srgbClr val="FF0000"/>
                </a:solidFill>
              </a:rPr>
            </a:br>
            <a:r>
              <a:rPr lang="en-US" altLang="de-DE" dirty="0" smtClean="0">
                <a:solidFill>
                  <a:srgbClr val="FF0000"/>
                </a:solidFill>
              </a:rPr>
              <a:t>policy mix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717032"/>
            <a:ext cx="8135937" cy="2880618"/>
          </a:xfrm>
          <a:noFill/>
        </p:spPr>
        <p:txBody>
          <a:bodyPr/>
          <a:lstStyle/>
          <a:p>
            <a:pPr algn="l" eaLnBrk="1" hangingPunct="1"/>
            <a:r>
              <a:rPr lang="en-US" altLang="de-DE" sz="1800" dirty="0"/>
              <a:t>Council Meeting on the transition to a </a:t>
            </a:r>
            <a:r>
              <a:rPr lang="en-US" altLang="de-DE" sz="1800" dirty="0" smtClean="0"/>
              <a:t>»green economy« </a:t>
            </a:r>
            <a:br>
              <a:rPr lang="en-US" altLang="de-DE" sz="1800" dirty="0" smtClean="0"/>
            </a:br>
            <a:r>
              <a:rPr lang="en-US" altLang="de-DE" sz="1800" dirty="0" smtClean="0"/>
              <a:t>under </a:t>
            </a:r>
            <a:r>
              <a:rPr lang="en-US" altLang="de-DE" sz="1800" dirty="0"/>
              <a:t>the President of the Republic of Kazakhstan </a:t>
            </a:r>
            <a:r>
              <a:rPr lang="en-US" altLang="de-DE" sz="1800" dirty="0" smtClean="0"/>
              <a:t/>
            </a:r>
            <a:br>
              <a:rPr lang="en-US" altLang="de-DE" sz="1800" dirty="0" smtClean="0"/>
            </a:br>
            <a:r>
              <a:rPr lang="en-US" altLang="de-DE" sz="1800" dirty="0" smtClean="0"/>
              <a:t>and chairmanship </a:t>
            </a:r>
            <a:r>
              <a:rPr lang="en-US" altLang="de-DE" sz="1800" dirty="0"/>
              <a:t>of Mr. Karim </a:t>
            </a:r>
            <a:r>
              <a:rPr lang="en-US" altLang="de-DE" sz="1800" dirty="0" err="1" smtClean="0"/>
              <a:t>Massimov</a:t>
            </a:r>
            <a:r>
              <a:rPr lang="en-US" altLang="de-DE" sz="1800" dirty="0"/>
              <a:t>, </a:t>
            </a:r>
            <a:r>
              <a:rPr lang="en-US" altLang="de-DE" sz="1800" dirty="0" smtClean="0"/>
              <a:t/>
            </a:r>
            <a:br>
              <a:rPr lang="en-US" altLang="de-DE" sz="1800" dirty="0" smtClean="0"/>
            </a:br>
            <a:r>
              <a:rPr lang="en-US" altLang="de-DE" sz="1800" dirty="0" smtClean="0"/>
              <a:t>Prime </a:t>
            </a:r>
            <a:r>
              <a:rPr lang="en-US" altLang="de-DE" sz="1800" dirty="0"/>
              <a:t>Minister </a:t>
            </a:r>
            <a:r>
              <a:rPr lang="en-US" altLang="de-DE" sz="1800" dirty="0" smtClean="0"/>
              <a:t>of the </a:t>
            </a:r>
            <a:r>
              <a:rPr lang="en-US" altLang="de-DE" sz="1800" dirty="0"/>
              <a:t>Republic of </a:t>
            </a:r>
            <a:r>
              <a:rPr lang="en-US" altLang="de-DE" sz="1800" dirty="0" smtClean="0"/>
              <a:t>Kazakhstan</a:t>
            </a:r>
            <a:endParaRPr lang="en-US" altLang="de-DE" sz="1800" dirty="0"/>
          </a:p>
          <a:p>
            <a:pPr algn="l" eaLnBrk="1" hangingPunct="1"/>
            <a:endParaRPr lang="en-US" altLang="de-DE" sz="1800" dirty="0" smtClean="0"/>
          </a:p>
          <a:p>
            <a:pPr algn="l" eaLnBrk="1" hangingPunct="1"/>
            <a:endParaRPr lang="en-US" altLang="de-DE" sz="1800" dirty="0" smtClean="0"/>
          </a:p>
          <a:p>
            <a:pPr algn="l" eaLnBrk="1" hangingPunct="1"/>
            <a:r>
              <a:rPr lang="en-US" altLang="de-DE" sz="1800" dirty="0" smtClean="0"/>
              <a:t>Dr. Felix Chr. Matthes</a:t>
            </a:r>
          </a:p>
          <a:p>
            <a:pPr algn="l" eaLnBrk="1" hangingPunct="1"/>
            <a:r>
              <a:rPr lang="en-US" altLang="de-DE" sz="1800" dirty="0" smtClean="0"/>
              <a:t>Astana, 4</a:t>
            </a:r>
            <a:r>
              <a:rPr lang="en-US" altLang="de-DE" sz="1800" baseline="30000" dirty="0" smtClean="0"/>
              <a:t>th</a:t>
            </a:r>
            <a:r>
              <a:rPr lang="en-US" altLang="de-DE" sz="1800" dirty="0" smtClean="0"/>
              <a:t> July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2"/>
            <a:ext cx="8135937" cy="5545137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With the landmark Paris Agreement (PA) coordinated efforts to avoid dangerous climate change have broadened significantly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Kyoto Protocol to the UNCCC covers 12% of global emissions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submitted INDCs cover more than 95% of global emissions</a:t>
            </a:r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With the mechanisms of the PA the perspective of internationally coordinated climate policy has been significantly expanded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holding the increase of global average temperature to well below 2°C above pre-industrial levels and pursuing efforts to limit the temperature increase to 1.5°C above pre-industrial levels (Art. 2.1a)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global peaking of greenhouse gas emissions as soon as possible and rapid reductions thereafter </a:t>
            </a:r>
            <a:r>
              <a:rPr lang="en-US" sz="1800" dirty="0"/>
              <a:t>(Art. 4.1)</a:t>
            </a:r>
            <a:endParaRPr lang="en-US" sz="1800" dirty="0" smtClean="0"/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balance between anthropogenic emissions by sources and removals by sinks of greenhouse gas emissions (= carbon neutrality ≈ </a:t>
            </a:r>
            <a:r>
              <a:rPr lang="en-US" sz="1800" dirty="0" err="1" smtClean="0"/>
              <a:t>decarbo-nisation</a:t>
            </a:r>
            <a:r>
              <a:rPr lang="en-US" sz="1800" dirty="0" smtClean="0"/>
              <a:t>) in the second half of this century (Art. 4.1)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After the Paris Agreement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Where do we (all) stand? (1)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22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994" y="836613"/>
            <a:ext cx="8135937" cy="5544839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The PA establishes a long-lasting &amp; dynamic </a:t>
            </a:r>
            <a:r>
              <a:rPr lang="en-US" sz="1800" dirty="0" err="1" smtClean="0"/>
              <a:t>bottom-up</a:t>
            </a:r>
            <a:r>
              <a:rPr lang="en-US" sz="1800" dirty="0" smtClean="0"/>
              <a:t> process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nationally determined contributions (NDCs) are key instruments, reflecting the highest possible ambitions and communicating all information necessary for clarity, transparency and understanding (Art. 4.2, 4.3, 4.8) 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technical reviews of the NDCs, their implementation and achievements will be carried out, also identification of areas of improvement (Art. 4.12)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updates of NDC every 5 years (Art. 4.8)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each successive NDC will represent a progression (Art. 4.9)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every 5 years there will be a global </a:t>
            </a:r>
            <a:r>
              <a:rPr lang="en-US" sz="1800" dirty="0" err="1" smtClean="0"/>
              <a:t>stocktake</a:t>
            </a:r>
            <a:r>
              <a:rPr lang="en-US" sz="1800" dirty="0" smtClean="0"/>
              <a:t> (for the first time in 2023) to assess the collective progress towards the purpose of the PA and the long-term goals (Art. 14)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NB: recent (I)NDCs represent emission reduction efforts that are not sufficient to meet the long-term goals (1.CP21 para 17)     </a:t>
            </a:r>
            <a:endParaRPr lang="en-US" sz="1800" dirty="0"/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The Paris Agreement goes beyond mitigation (these issues are outside the scope of this presentation)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After the Paris Agreement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Where do we (all) stand? (2)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40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1994" y="838471"/>
            <a:ext cx="8135937" cy="5545137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The Paris Agreement requires the parties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to build a strong analytical capital for developing strategies and implementation measures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to ensure consistency between short-/medium-term implementation measures and medium-/long-term strategies and goals</a:t>
            </a:r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The national circumstances differ widely between the parties but some key strategic lessons can be drawn from the existing body of modelling and empirical evidence  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all sectors need to contribute to greenhouse gas emission mitigation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5 strategic pillars are essential</a:t>
            </a:r>
          </a:p>
          <a:p>
            <a:pPr marL="1433513" lvl="2" indent="-355600" eaLnBrk="1" hangingPunct="1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energy &amp; resource efficiency needs to be enhanced significantly</a:t>
            </a:r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decarbonisation of the power sector is a key enabling option</a:t>
            </a:r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electrification of the transport sector and heat markets is crucial</a:t>
            </a:r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timely infrastructure upgrades and roll-outs are important</a:t>
            </a:r>
          </a:p>
          <a:p>
            <a:pPr marL="1433513" lvl="2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triggering innovation and its timely diffusion is key for the longer-term perspective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5976019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Medium- and long-term climate policy pathways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What do we know (on an aggregate level)? (1)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9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908720"/>
            <a:ext cx="8135937" cy="5832648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We don’t know the details of a </a:t>
            </a:r>
            <a:r>
              <a:rPr lang="en-US" sz="1800" dirty="0" err="1" smtClean="0"/>
              <a:t>decarbonised</a:t>
            </a:r>
            <a:r>
              <a:rPr lang="en-US" sz="1800" dirty="0" smtClean="0"/>
              <a:t> economy in the longer term but we can describe its structural characteristics even in the long term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(much) more capital-intensive: strong investment (signal) needed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(much) more coordination-intensive: more decentral elements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(much) more infrastructure-dependent: robust strategies, goals (and longer-term visions) needed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not necessarily much more expensive: macroeconomic costs typically </a:t>
            </a:r>
            <a:br>
              <a:rPr lang="en-US" sz="1800" dirty="0" smtClean="0"/>
            </a:br>
            <a:r>
              <a:rPr lang="en-US" sz="1800" dirty="0" smtClean="0"/>
              <a:t>&lt;&lt;5% GDP over the coming decades, if more expensive at all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structurally different: in technical, economic (macroeconomic structures, distributional aspects!) and participatory terms – requiring clear and smart adjustment and transition strategies</a:t>
            </a:r>
          </a:p>
          <a:p>
            <a:pPr eaLnBrk="1" hangingPunct="1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Timing issues are crucial – three areas are of special relevance for strategies, policies and measures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long-lived capital stocks (investments/disinvestment cycles)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infrastructures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innovation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4213" y="0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Medium- and long-term climate policy pathways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What do we know (on an aggregate level)? (2)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176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4213" y="0"/>
            <a:ext cx="5903912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</a:rPr>
              <a:t>A comprehensive and well-designed policy mix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</a:rPr>
              <a:t>needs comprehensive and well-designed analysis</a:t>
            </a: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38982" y="6292850"/>
            <a:ext cx="81359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de-DE" altLang="de-DE" sz="1400" b="0" dirty="0"/>
              <a:t>Öko-Institut </a:t>
            </a:r>
            <a:r>
              <a:rPr lang="de-DE" altLang="de-DE" sz="1400" b="0" dirty="0" smtClean="0"/>
              <a:t>2010. IEA 2011+2015</a:t>
            </a:r>
            <a:endParaRPr lang="de-DE" altLang="de-DE" sz="1400" b="0" dirty="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595438"/>
            <a:ext cx="8135937" cy="469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uppieren 5"/>
          <p:cNvGrpSpPr>
            <a:grpSpLocks/>
          </p:cNvGrpSpPr>
          <p:nvPr/>
        </p:nvGrpSpPr>
        <p:grpSpPr bwMode="auto">
          <a:xfrm>
            <a:off x="1547813" y="3390900"/>
            <a:ext cx="6840537" cy="2360613"/>
            <a:chOff x="1547664" y="3390180"/>
            <a:chExt cx="6840761" cy="2361548"/>
          </a:xfrm>
        </p:grpSpPr>
        <p:sp>
          <p:nvSpPr>
            <p:cNvPr id="27666" name="Oval 294"/>
            <p:cNvSpPr>
              <a:spLocks noChangeArrowheads="1"/>
            </p:cNvSpPr>
            <p:nvPr/>
          </p:nvSpPr>
          <p:spPr bwMode="auto">
            <a:xfrm>
              <a:off x="1547664" y="3390180"/>
              <a:ext cx="6840761" cy="866256"/>
            </a:xfrm>
            <a:prstGeom prst="ellipse">
              <a:avLst/>
            </a:prstGeom>
            <a:solidFill>
              <a:srgbClr val="FF0000">
                <a:alpha val="10196"/>
              </a:srgbClr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de-DE" altLang="de-DE" sz="2400"/>
            </a:p>
          </p:txBody>
        </p:sp>
        <p:sp>
          <p:nvSpPr>
            <p:cNvPr id="27667" name="Textfeld 1"/>
            <p:cNvSpPr txBox="1">
              <a:spLocks noChangeArrowheads="1"/>
            </p:cNvSpPr>
            <p:nvPr/>
          </p:nvSpPr>
          <p:spPr bwMode="auto">
            <a:xfrm>
              <a:off x="2625908" y="4366733"/>
              <a:ext cx="2670924" cy="13849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de-DE" sz="1400" u="sng" dirty="0"/>
                <a:t>Pricing policies will/can work</a:t>
              </a:r>
              <a:br>
                <a:rPr lang="en-US" altLang="de-DE" sz="1400" u="sng" dirty="0"/>
              </a:br>
              <a:r>
                <a:rPr lang="en-US" altLang="de-DE" sz="1400" u="sng" dirty="0"/>
                <a:t>and be effective &amp; efficient:</a:t>
              </a:r>
              <a:r>
                <a:rPr lang="en-US" altLang="de-DE" sz="1400" b="0" dirty="0"/>
                <a:t/>
              </a:r>
              <a:br>
                <a:rPr lang="en-US" altLang="de-DE" sz="1400" b="0" dirty="0"/>
              </a:br>
              <a:r>
                <a:rPr lang="en-US" altLang="de-DE" sz="1400" b="0" dirty="0"/>
                <a:t>Matured/competitive (and </a:t>
              </a:r>
              <a:br>
                <a:rPr lang="en-US" altLang="de-DE" sz="1400" b="0" dirty="0"/>
              </a:br>
              <a:r>
                <a:rPr lang="en-US" altLang="de-DE" sz="1400" b="0" dirty="0"/>
                <a:t>heterogeneous) potentials,</a:t>
              </a:r>
              <a:br>
                <a:rPr lang="en-US" altLang="de-DE" sz="1400" b="0" dirty="0"/>
              </a:br>
              <a:r>
                <a:rPr lang="en-US" altLang="de-DE" sz="1400" b="0" dirty="0"/>
                <a:t>incremental innovation:</a:t>
              </a:r>
              <a:br>
                <a:rPr lang="en-US" altLang="de-DE" sz="1400" b="0" dirty="0"/>
              </a:br>
              <a:r>
                <a:rPr lang="en-US" altLang="de-DE" sz="1400" b="0" dirty="0"/>
                <a:t>ETS, tax or other mechanisms</a:t>
              </a:r>
            </a:p>
          </p:txBody>
        </p:sp>
      </p:grpSp>
      <p:grpSp>
        <p:nvGrpSpPr>
          <p:cNvPr id="9" name="Gruppieren 8"/>
          <p:cNvGrpSpPr>
            <a:grpSpLocks/>
          </p:cNvGrpSpPr>
          <p:nvPr/>
        </p:nvGrpSpPr>
        <p:grpSpPr bwMode="auto">
          <a:xfrm>
            <a:off x="1174750" y="1423988"/>
            <a:ext cx="2495550" cy="4273550"/>
            <a:chOff x="1175010" y="1424773"/>
            <a:chExt cx="2495594" cy="4273167"/>
          </a:xfrm>
        </p:grpSpPr>
        <p:sp>
          <p:nvSpPr>
            <p:cNvPr id="27664" name="Oval 295"/>
            <p:cNvSpPr>
              <a:spLocks noChangeArrowheads="1"/>
            </p:cNvSpPr>
            <p:nvPr/>
          </p:nvSpPr>
          <p:spPr bwMode="auto">
            <a:xfrm>
              <a:off x="1175010" y="2889553"/>
              <a:ext cx="1368151" cy="2808387"/>
            </a:xfrm>
            <a:prstGeom prst="ellipse">
              <a:avLst/>
            </a:prstGeom>
            <a:solidFill>
              <a:srgbClr val="3366FF">
                <a:alpha val="10196"/>
              </a:srgbClr>
            </a:solidFill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de-DE" altLang="de-DE" sz="1400"/>
            </a:p>
          </p:txBody>
        </p:sp>
        <p:sp>
          <p:nvSpPr>
            <p:cNvPr id="27665" name="Textfeld 12"/>
            <p:cNvSpPr txBox="1">
              <a:spLocks noChangeArrowheads="1"/>
            </p:cNvSpPr>
            <p:nvPr/>
          </p:nvSpPr>
          <p:spPr bwMode="auto">
            <a:xfrm>
              <a:off x="1219292" y="1424773"/>
              <a:ext cx="2451312" cy="1384995"/>
            </a:xfrm>
            <a:prstGeom prst="rect">
              <a:avLst/>
            </a:prstGeom>
            <a:noFill/>
            <a:ln w="31750">
              <a:solidFill>
                <a:srgbClr val="0066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de-DE" sz="1400" u="sng" dirty="0"/>
                <a:t>Pricing policies will be</a:t>
              </a:r>
              <a:br>
                <a:rPr lang="en-US" altLang="de-DE" sz="1400" u="sng" dirty="0"/>
              </a:br>
              <a:r>
                <a:rPr lang="en-US" altLang="de-DE" sz="1400" u="sng" dirty="0"/>
                <a:t>complementary:</a:t>
              </a:r>
              <a:r>
                <a:rPr lang="en-US" altLang="de-DE" sz="1400" dirty="0"/>
                <a:t/>
              </a:r>
              <a:br>
                <a:rPr lang="en-US" altLang="de-DE" sz="1400" dirty="0"/>
              </a:br>
              <a:r>
                <a:rPr lang="en-US" altLang="de-DE" sz="1400" b="0" dirty="0"/>
                <a:t>Locked (and homogeneous)</a:t>
              </a:r>
              <a:br>
                <a:rPr lang="en-US" altLang="de-DE" sz="1400" b="0" dirty="0"/>
              </a:br>
              <a:r>
                <a:rPr lang="en-US" altLang="de-DE" sz="1400" b="0" dirty="0"/>
                <a:t>potentials: regulations, </a:t>
              </a:r>
              <a:br>
                <a:rPr lang="en-US" altLang="de-DE" sz="1400" b="0" dirty="0"/>
              </a:br>
              <a:r>
                <a:rPr lang="en-US" altLang="de-DE" sz="1400" b="0" dirty="0"/>
                <a:t>targeted incentive programs </a:t>
              </a:r>
              <a:br>
                <a:rPr lang="en-US" altLang="de-DE" sz="1400" b="0" dirty="0"/>
              </a:br>
              <a:r>
                <a:rPr lang="en-US" altLang="de-DE" sz="1400" b="0" dirty="0"/>
                <a:t>etc. as primary mechanisms</a:t>
              </a:r>
            </a:p>
          </p:txBody>
        </p:sp>
      </p:grpSp>
      <p:grpSp>
        <p:nvGrpSpPr>
          <p:cNvPr id="2" name="Gruppieren 1"/>
          <p:cNvGrpSpPr>
            <a:grpSpLocks/>
          </p:cNvGrpSpPr>
          <p:nvPr/>
        </p:nvGrpSpPr>
        <p:grpSpPr bwMode="auto">
          <a:xfrm>
            <a:off x="5018088" y="1425575"/>
            <a:ext cx="3657600" cy="3094038"/>
            <a:chOff x="5018088" y="1425575"/>
            <a:chExt cx="3657600" cy="3094038"/>
          </a:xfrm>
        </p:grpSpPr>
        <p:sp>
          <p:nvSpPr>
            <p:cNvPr id="27662" name="Oval 1"/>
            <p:cNvSpPr>
              <a:spLocks noChangeArrowheads="1"/>
            </p:cNvSpPr>
            <p:nvPr/>
          </p:nvSpPr>
          <p:spPr bwMode="auto">
            <a:xfrm>
              <a:off x="7523855" y="1710211"/>
              <a:ext cx="1151833" cy="2809402"/>
            </a:xfrm>
            <a:prstGeom prst="ellipse">
              <a:avLst/>
            </a:prstGeom>
            <a:solidFill>
              <a:srgbClr val="00FF00">
                <a:alpha val="10196"/>
              </a:srgbClr>
            </a:solidFill>
            <a:ln w="3175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lang="de-DE" altLang="de-DE" sz="1400"/>
            </a:p>
          </p:txBody>
        </p:sp>
        <p:sp>
          <p:nvSpPr>
            <p:cNvPr id="27663" name="Textfeld 14"/>
            <p:cNvSpPr txBox="1">
              <a:spLocks noChangeArrowheads="1"/>
            </p:cNvSpPr>
            <p:nvPr/>
          </p:nvSpPr>
          <p:spPr bwMode="auto">
            <a:xfrm>
              <a:off x="5018088" y="1425575"/>
              <a:ext cx="2450684" cy="1385496"/>
            </a:xfrm>
            <a:prstGeom prst="rect">
              <a:avLst/>
            </a:prstGeom>
            <a:noFill/>
            <a:ln w="31750">
              <a:solidFill>
                <a:srgbClr val="66FF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buChar char="•"/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de-DE" sz="1400" u="sng"/>
                <a:t>Pricing policies will be</a:t>
              </a:r>
              <a:br>
                <a:rPr lang="en-US" altLang="de-DE" sz="1400" u="sng"/>
              </a:br>
              <a:r>
                <a:rPr lang="en-US" altLang="de-DE" sz="1400" u="sng"/>
                <a:t>complementary:</a:t>
              </a:r>
              <a:r>
                <a:rPr lang="en-US" altLang="de-DE" sz="1400"/>
                <a:t/>
              </a:r>
              <a:br>
                <a:rPr lang="en-US" altLang="de-DE" sz="1400"/>
              </a:br>
              <a:r>
                <a:rPr lang="en-US" altLang="de-DE" sz="1400" b="0"/>
                <a:t>Innovation-intensive</a:t>
              </a:r>
              <a:br>
                <a:rPr lang="en-US" altLang="de-DE" sz="1400" b="0"/>
              </a:br>
              <a:r>
                <a:rPr lang="en-US" altLang="de-DE" sz="1400" b="0"/>
                <a:t>potentials: regulations, </a:t>
              </a:r>
              <a:br>
                <a:rPr lang="en-US" altLang="de-DE" sz="1400" b="0"/>
              </a:br>
              <a:r>
                <a:rPr lang="en-US" altLang="de-DE" sz="1400" b="0"/>
                <a:t>targeted incentive programs </a:t>
              </a:r>
              <a:br>
                <a:rPr lang="en-US" altLang="de-DE" sz="1400" b="0"/>
              </a:br>
              <a:r>
                <a:rPr lang="en-US" altLang="de-DE" sz="1400" b="0"/>
                <a:t>etc. as primary mechanisms</a:t>
              </a:r>
            </a:p>
          </p:txBody>
        </p:sp>
      </p:grp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5916613" y="4762500"/>
            <a:ext cx="2351926" cy="738664"/>
          </a:xfrm>
          <a:prstGeom prst="rect">
            <a:avLst/>
          </a:prstGeom>
          <a:noFill/>
          <a:ln w="3175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1400" u="sng" dirty="0" smtClean="0"/>
              <a:t>NB: </a:t>
            </a:r>
            <a:r>
              <a:rPr lang="en-US" altLang="de-DE" sz="1400" u="sng" dirty="0"/>
              <a:t>pricing policies</a:t>
            </a:r>
            <a:br>
              <a:rPr lang="en-US" altLang="de-DE" sz="1400" u="sng" dirty="0"/>
            </a:br>
            <a:r>
              <a:rPr lang="en-US" altLang="de-DE" sz="1400" u="sng" dirty="0"/>
              <a:t>for heavily infrastructure-</a:t>
            </a:r>
            <a:br>
              <a:rPr lang="en-US" altLang="de-DE" sz="1400" u="sng" dirty="0"/>
            </a:br>
            <a:r>
              <a:rPr lang="en-US" altLang="de-DE" sz="1400" u="sng" dirty="0"/>
              <a:t>related potentials?!</a:t>
            </a:r>
            <a:endParaRPr lang="en-US" altLang="de-DE" sz="1400" b="0" dirty="0"/>
          </a:p>
        </p:txBody>
      </p:sp>
      <p:sp>
        <p:nvSpPr>
          <p:cNvPr id="18" name="Textfeld 14"/>
          <p:cNvSpPr txBox="1">
            <a:spLocks noChangeArrowheads="1"/>
          </p:cNvSpPr>
          <p:nvPr/>
        </p:nvSpPr>
        <p:spPr bwMode="auto">
          <a:xfrm>
            <a:off x="4846638" y="1617663"/>
            <a:ext cx="2451100" cy="1766887"/>
          </a:xfrm>
          <a:prstGeom prst="rect">
            <a:avLst/>
          </a:prstGeom>
          <a:solidFill>
            <a:schemeClr val="bg1"/>
          </a:solidFill>
          <a:ln w="31750">
            <a:solidFill>
              <a:srgbClr val="66FF66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1400" u="sng" dirty="0"/>
              <a:t>Pricing policies will be</a:t>
            </a:r>
            <a:br>
              <a:rPr lang="en-US" altLang="de-DE" sz="1400" u="sng" dirty="0"/>
            </a:br>
            <a:r>
              <a:rPr lang="en-US" altLang="de-DE" sz="1400" u="sng" dirty="0"/>
              <a:t>complementary:</a:t>
            </a:r>
            <a:r>
              <a:rPr lang="en-US" altLang="de-DE" sz="1400" dirty="0"/>
              <a:t/>
            </a:r>
            <a:br>
              <a:rPr lang="en-US" altLang="de-DE" sz="1400" dirty="0"/>
            </a:br>
            <a:r>
              <a:rPr lang="en-US" altLang="de-DE" sz="1400" b="0" dirty="0"/>
              <a:t>Potentials related to </a:t>
            </a:r>
            <a:r>
              <a:rPr lang="en-US" altLang="de-DE" sz="1400" b="0" dirty="0" smtClean="0"/>
              <a:t>long- </a:t>
            </a:r>
            <a:r>
              <a:rPr lang="en-US" altLang="de-DE" sz="1400" b="0" dirty="0"/>
              <a:t/>
            </a:r>
            <a:br>
              <a:rPr lang="en-US" altLang="de-DE" sz="1400" b="0" dirty="0"/>
            </a:br>
            <a:r>
              <a:rPr lang="en-US" altLang="de-DE" sz="1400" b="0" dirty="0" smtClean="0"/>
              <a:t>lived capital </a:t>
            </a:r>
            <a:r>
              <a:rPr lang="en-US" altLang="de-DE" sz="1400" b="0" dirty="0"/>
              <a:t>stocks and </a:t>
            </a:r>
            <a:r>
              <a:rPr lang="en-US" altLang="de-DE" sz="1400" b="0" dirty="0" smtClean="0"/>
              <a:t/>
            </a:r>
            <a:br>
              <a:rPr lang="en-US" altLang="de-DE" sz="1400" b="0" dirty="0" smtClean="0"/>
            </a:br>
            <a:r>
              <a:rPr lang="en-US" altLang="de-DE" sz="1400" b="0" dirty="0" smtClean="0"/>
              <a:t>respective windows </a:t>
            </a:r>
            <a:r>
              <a:rPr lang="en-US" altLang="de-DE" sz="1400" b="0" dirty="0"/>
              <a:t>of </a:t>
            </a:r>
            <a:r>
              <a:rPr lang="en-US" altLang="de-DE" sz="1400" b="0" dirty="0" smtClean="0"/>
              <a:t/>
            </a:r>
            <a:br>
              <a:rPr lang="en-US" altLang="de-DE" sz="1400" b="0" dirty="0" smtClean="0"/>
            </a:br>
            <a:r>
              <a:rPr lang="en-US" altLang="de-DE" sz="1400" b="0" dirty="0" smtClean="0"/>
              <a:t>opportunities</a:t>
            </a:r>
            <a:r>
              <a:rPr lang="en-US" altLang="de-DE" sz="1400" b="0" dirty="0"/>
              <a:t>: </a:t>
            </a:r>
            <a:r>
              <a:rPr lang="en-US" altLang="de-DE" sz="1400" b="0" dirty="0" smtClean="0"/>
              <a:t>regulations</a:t>
            </a:r>
            <a:r>
              <a:rPr lang="en-US" altLang="de-DE" sz="1400" b="0" dirty="0"/>
              <a:t>, </a:t>
            </a:r>
            <a:r>
              <a:rPr lang="en-US" altLang="de-DE" sz="1400" b="0" dirty="0" smtClean="0"/>
              <a:t/>
            </a:r>
            <a:br>
              <a:rPr lang="en-US" altLang="de-DE" sz="1400" b="0" dirty="0" smtClean="0"/>
            </a:br>
            <a:r>
              <a:rPr lang="en-US" altLang="de-DE" sz="1400" b="0" dirty="0" smtClean="0"/>
              <a:t>targeted incentive programs</a:t>
            </a:r>
            <a:br>
              <a:rPr lang="en-US" altLang="de-DE" sz="1400" b="0" dirty="0" smtClean="0"/>
            </a:br>
            <a:r>
              <a:rPr lang="en-US" altLang="de-DE" sz="1400" b="0" dirty="0" smtClean="0"/>
              <a:t>etc</a:t>
            </a:r>
            <a:r>
              <a:rPr lang="en-US" altLang="de-DE" sz="1400" b="0" dirty="0"/>
              <a:t>. as primary </a:t>
            </a:r>
            <a:r>
              <a:rPr lang="en-US" altLang="de-DE" sz="1400" b="0" dirty="0" smtClean="0"/>
              <a:t>mechanisms</a:t>
            </a:r>
            <a:endParaRPr lang="en-US" altLang="de-DE" sz="1400" b="0" dirty="0"/>
          </a:p>
        </p:txBody>
      </p:sp>
      <p:sp>
        <p:nvSpPr>
          <p:cNvPr id="20" name="Textfeld 14"/>
          <p:cNvSpPr txBox="1">
            <a:spLocks noChangeArrowheads="1"/>
          </p:cNvSpPr>
          <p:nvPr/>
        </p:nvSpPr>
        <p:spPr bwMode="auto">
          <a:xfrm>
            <a:off x="4691063" y="1844675"/>
            <a:ext cx="2451100" cy="2100263"/>
          </a:xfrm>
          <a:prstGeom prst="rect">
            <a:avLst/>
          </a:prstGeom>
          <a:solidFill>
            <a:schemeClr val="bg1"/>
          </a:solidFill>
          <a:ln w="31750">
            <a:solidFill>
              <a:srgbClr val="66FF66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1400" u="sng" dirty="0"/>
              <a:t>Pricing policies will be</a:t>
            </a:r>
            <a:br>
              <a:rPr lang="en-US" altLang="de-DE" sz="1400" u="sng" dirty="0"/>
            </a:br>
            <a:r>
              <a:rPr lang="en-US" altLang="de-DE" sz="1400" u="sng" dirty="0"/>
              <a:t>complementary:</a:t>
            </a:r>
            <a:r>
              <a:rPr lang="en-US" altLang="de-DE" sz="1400" dirty="0"/>
              <a:t/>
            </a:r>
            <a:br>
              <a:rPr lang="en-US" altLang="de-DE" sz="1400" dirty="0"/>
            </a:br>
            <a:r>
              <a:rPr lang="en-US" altLang="de-DE" sz="1400" b="0" dirty="0"/>
              <a:t>Potentials creating high infra-</a:t>
            </a:r>
            <a:br>
              <a:rPr lang="en-US" altLang="de-DE" sz="1400" b="0" dirty="0"/>
            </a:br>
            <a:r>
              <a:rPr lang="en-US" altLang="de-DE" sz="1400" b="0" dirty="0"/>
              <a:t>marginal rents and significant</a:t>
            </a:r>
            <a:br>
              <a:rPr lang="en-US" altLang="de-DE" sz="1400" b="0" dirty="0"/>
            </a:br>
            <a:r>
              <a:rPr lang="en-US" altLang="de-DE" sz="1400" b="0" dirty="0"/>
              <a:t>distributional effects </a:t>
            </a:r>
            <a:br>
              <a:rPr lang="en-US" altLang="de-DE" sz="1400" b="0" dirty="0"/>
            </a:br>
            <a:r>
              <a:rPr lang="en-US" altLang="de-DE" sz="1400" b="0" dirty="0" smtClean="0"/>
              <a:t>(NB: </a:t>
            </a:r>
            <a:r>
              <a:rPr lang="en-US" altLang="de-DE" sz="1400" b="0" dirty="0"/>
              <a:t>market design </a:t>
            </a:r>
            <a:r>
              <a:rPr lang="en-US" altLang="de-DE" sz="1400" b="0" dirty="0" smtClean="0"/>
              <a:t>failures):</a:t>
            </a:r>
            <a:br>
              <a:rPr lang="en-US" altLang="de-DE" sz="1400" b="0" dirty="0" smtClean="0"/>
            </a:br>
            <a:r>
              <a:rPr lang="en-US" altLang="de-DE" sz="1400" b="0" dirty="0" smtClean="0"/>
              <a:t>regulations</a:t>
            </a:r>
            <a:r>
              <a:rPr lang="en-US" altLang="de-DE" sz="1400" b="0" dirty="0"/>
              <a:t>, </a:t>
            </a:r>
            <a:r>
              <a:rPr lang="en-US" altLang="de-DE" sz="1400" b="0" dirty="0" smtClean="0"/>
              <a:t>targeted incentive</a:t>
            </a:r>
            <a:br>
              <a:rPr lang="en-US" altLang="de-DE" sz="1400" b="0" dirty="0" smtClean="0"/>
            </a:br>
            <a:r>
              <a:rPr lang="en-US" altLang="de-DE" sz="1400" b="0" dirty="0" smtClean="0"/>
              <a:t>programs etc</a:t>
            </a:r>
            <a:r>
              <a:rPr lang="en-US" altLang="de-DE" sz="1400" b="0" dirty="0"/>
              <a:t>. as primary </a:t>
            </a:r>
            <a:r>
              <a:rPr lang="en-US" altLang="de-DE" sz="1400" b="0" dirty="0" smtClean="0"/>
              <a:t/>
            </a:r>
            <a:br>
              <a:rPr lang="en-US" altLang="de-DE" sz="1400" b="0" dirty="0" smtClean="0"/>
            </a:br>
            <a:r>
              <a:rPr lang="en-US" altLang="de-DE" sz="1400" b="0" dirty="0" smtClean="0"/>
              <a:t>mechanisms</a:t>
            </a:r>
            <a:endParaRPr lang="en-US" altLang="de-DE" sz="1400" b="0" dirty="0"/>
          </a:p>
        </p:txBody>
      </p:sp>
    </p:spTree>
    <p:extLst>
      <p:ext uri="{BB962C8B-B14F-4D97-AF65-F5344CB8AC3E}">
        <p14:creationId xmlns:p14="http://schemas.microsoft.com/office/powerpoint/2010/main" val="89830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2"/>
            <a:ext cx="8352283" cy="5545137"/>
          </a:xfrm>
        </p:spPr>
        <p:txBody>
          <a:bodyPr/>
          <a:lstStyle/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Carbon pricing is an absolutely fundamental element 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building business cases for matured, low- and medium-price options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2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preferably responsive to increasingly volatile (energy) market environments (controlling quantities)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providing certainty to investors (long-term cap trajectories and/or price control or at least elements of price control)       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4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depending on national circumstances and potentially on sectors: </a:t>
            </a:r>
            <a:br>
              <a:rPr lang="en-US" sz="1800" dirty="0" smtClean="0"/>
            </a:br>
            <a:r>
              <a:rPr lang="en-US" sz="1800" dirty="0" smtClean="0"/>
              <a:t>carbon pricing as primary or complementary policy mechanism (e.g. depending on effective price sensitivities)</a:t>
            </a:r>
          </a:p>
          <a:p>
            <a:pPr marL="355600" indent="-355600" eaLnBrk="1" hangingPunct="1">
              <a:spcBef>
                <a:spcPct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Complementary policies will be needed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to remove barriers to locked potentials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to consistently use the windows of investment/disinvestment opportunities (especially for long-lived capital stocks)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to overcome market design failures &amp; ensure infrastructure compatibility</a:t>
            </a:r>
          </a:p>
          <a:p>
            <a:pPr marL="900113" lvl="1" indent="-368300" eaLnBrk="1" hangingPunct="1">
              <a:spcBef>
                <a:spcPct val="0"/>
              </a:spcBef>
              <a:spcAft>
                <a:spcPts val="900"/>
              </a:spcAft>
              <a:buFont typeface="Symbol" panose="05050102010706020507" pitchFamily="18" charset="2"/>
              <a:buChar char="-"/>
              <a:defRPr/>
            </a:pPr>
            <a:r>
              <a:rPr lang="en-US" sz="1800" dirty="0" smtClean="0"/>
              <a:t>to drive innovation and foster a strong modernisation approach for a future-proof economy in climate policy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3989" y="44624"/>
            <a:ext cx="62642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smtClean="0">
                <a:solidFill>
                  <a:srgbClr val="FF0000"/>
                </a:solidFill>
              </a:rPr>
              <a:t>Medium- and long-term climate policy pathways -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</a:rPr>
              <a:t>K</a:t>
            </a:r>
            <a:r>
              <a:rPr lang="en-US" altLang="de-DE" sz="1800" dirty="0" smtClean="0">
                <a:solidFill>
                  <a:srgbClr val="FF0000"/>
                </a:solidFill>
              </a:rPr>
              <a:t>ey elements of smart &amp; robust policy mixes  </a:t>
            </a:r>
            <a:endParaRPr lang="en-US" altLang="de-DE" sz="1800" dirty="0">
              <a:solidFill>
                <a:srgbClr val="FF0000"/>
              </a:solidFill>
            </a:endParaRPr>
          </a:p>
        </p:txBody>
      </p:sp>
      <p:sp>
        <p:nvSpPr>
          <p:cNvPr id="235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410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4213" y="1916113"/>
            <a:ext cx="81359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4400" dirty="0">
                <a:solidFill>
                  <a:srgbClr val="FF0033"/>
                </a:solidFill>
              </a:rPr>
              <a:t>Thank you </a:t>
            </a:r>
            <a:br>
              <a:rPr lang="en-US" altLang="de-DE" sz="4400" dirty="0">
                <a:solidFill>
                  <a:srgbClr val="FF0033"/>
                </a:solidFill>
              </a:rPr>
            </a:br>
            <a:r>
              <a:rPr lang="en-US" altLang="de-DE" sz="4400" dirty="0" smtClean="0">
                <a:solidFill>
                  <a:srgbClr val="FF0033"/>
                </a:solidFill>
              </a:rPr>
              <a:t>for your attention!</a:t>
            </a:r>
            <a:endParaRPr lang="en-US" altLang="de-DE" sz="4400" dirty="0">
              <a:solidFill>
                <a:srgbClr val="FF0033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67189" y="3141663"/>
            <a:ext cx="48768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Dr. Felix Chr. Matthes 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Energy &amp; Climate Division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Berlin Office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Schicklerstraße 5-7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D-10179 Berlin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f.matthes@oeko.de 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dirty="0"/>
              <a:t>www.oeko.de</a:t>
            </a:r>
          </a:p>
          <a:p>
            <a:pPr marL="381000" indent="-381000" eaLnBrk="0" hangingPunct="0">
              <a:spcBef>
                <a:spcPct val="0"/>
              </a:spcBef>
              <a:buSzPct val="80000"/>
              <a:buFont typeface="Wingdings 3" pitchFamily="18" charset="2"/>
              <a:buNone/>
              <a:defRPr/>
            </a:pPr>
            <a:r>
              <a:rPr lang="de-DE" altLang="de-DE" dirty="0"/>
              <a:t>twitter.com/FelixMatthes</a:t>
            </a:r>
            <a:endParaRPr lang="de-DE" dirty="0"/>
          </a:p>
        </p:txBody>
      </p:sp>
      <p:pic>
        <p:nvPicPr>
          <p:cNvPr id="31748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800" y="3789040"/>
            <a:ext cx="21605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07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Öi master 2-07 mit Bild Energie 3">
  <a:themeElements>
    <a:clrScheme name="Öi master 2-07 mit Bild Energie 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Öi master 2-07 mit Bild Energie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Öi master 2-07 mit Bild Energie 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i master 2-07 mit Bild Energie 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i master 2-07 mit Bild Energie 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Öi master 2-07 mit Bild Energie 3</Template>
  <TotalTime>13</TotalTime>
  <Words>722</Words>
  <Application>Microsoft Office PowerPoint</Application>
  <PresentationFormat>Экран (4:3)</PresentationFormat>
  <Paragraphs>81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Öi master 2-07 mit Bild Energie 3</vt:lpstr>
      <vt:lpstr>Implementing the Paris Agreement:  The transition towards a low-carbon economy. Strategies, implications and an effective  policy mix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Öko-Institut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Low-carbon Economy</dc:title>
  <dc:creator>F.Matthes@oeko.de</dc:creator>
  <cp:lastModifiedBy>Пользователь Windows</cp:lastModifiedBy>
  <cp:revision>566</cp:revision>
  <cp:lastPrinted>2016-06-06T20:13:25Z</cp:lastPrinted>
  <dcterms:created xsi:type="dcterms:W3CDTF">2007-10-22T09:39:32Z</dcterms:created>
  <dcterms:modified xsi:type="dcterms:W3CDTF">2016-07-04T04:31:04Z</dcterms:modified>
</cp:coreProperties>
</file>